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8" r:id="rId2"/>
    <p:sldMasterId id="2147483690" r:id="rId3"/>
    <p:sldMasterId id="2147483702" r:id="rId4"/>
  </p:sldMasterIdLst>
  <p:notesMasterIdLst>
    <p:notesMasterId r:id="rId38"/>
  </p:notesMasterIdLst>
  <p:sldIdLst>
    <p:sldId id="256" r:id="rId5"/>
    <p:sldId id="273" r:id="rId6"/>
    <p:sldId id="269" r:id="rId7"/>
    <p:sldId id="274" r:id="rId8"/>
    <p:sldId id="275" r:id="rId9"/>
    <p:sldId id="276" r:id="rId10"/>
    <p:sldId id="285" r:id="rId11"/>
    <p:sldId id="286" r:id="rId12"/>
    <p:sldId id="270" r:id="rId13"/>
    <p:sldId id="287" r:id="rId14"/>
    <p:sldId id="288" r:id="rId15"/>
    <p:sldId id="291" r:id="rId16"/>
    <p:sldId id="290" r:id="rId17"/>
    <p:sldId id="289" r:id="rId18"/>
    <p:sldId id="293" r:id="rId19"/>
    <p:sldId id="300" r:id="rId20"/>
    <p:sldId id="296" r:id="rId21"/>
    <p:sldId id="297" r:id="rId22"/>
    <p:sldId id="298" r:id="rId23"/>
    <p:sldId id="299" r:id="rId24"/>
    <p:sldId id="294" r:id="rId25"/>
    <p:sldId id="295" r:id="rId26"/>
    <p:sldId id="292" r:id="rId27"/>
    <p:sldId id="271" r:id="rId28"/>
    <p:sldId id="272" r:id="rId29"/>
    <p:sldId id="277" r:id="rId30"/>
    <p:sldId id="280" r:id="rId31"/>
    <p:sldId id="281" r:id="rId32"/>
    <p:sldId id="279" r:id="rId33"/>
    <p:sldId id="278" r:id="rId34"/>
    <p:sldId id="283" r:id="rId35"/>
    <p:sldId id="284" r:id="rId36"/>
    <p:sldId id="282"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99CCFF"/>
    <a:srgbClr val="FBDF53"/>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62393" autoAdjust="0"/>
  </p:normalViewPr>
  <p:slideViewPr>
    <p:cSldViewPr>
      <p:cViewPr varScale="1">
        <p:scale>
          <a:sx n="70" d="100"/>
          <a:sy n="70" d="100"/>
        </p:scale>
        <p:origin x="-25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6E82853-0594-4780-AE32-39BD1117C1F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8" Type="http://schemas.openxmlformats.org/officeDocument/2006/relationships/hyperlink" Target="http://en.wikipedia.org/wiki/Kevlar" TargetMode="External"/><Relationship Id="rId13" Type="http://schemas.openxmlformats.org/officeDocument/2006/relationships/hyperlink" Target="http://en.wikipedia.org/wiki/Toughness" TargetMode="External"/><Relationship Id="rId3" Type="http://schemas.openxmlformats.org/officeDocument/2006/relationships/hyperlink" Target="http://en.wikipedia.org/wiki/Silk" TargetMode="External"/><Relationship Id="rId7" Type="http://schemas.openxmlformats.org/officeDocument/2006/relationships/hyperlink" Target="http://en.wikipedia.org/wiki/Twaron" TargetMode="External"/><Relationship Id="rId12" Type="http://schemas.openxmlformats.org/officeDocument/2006/relationships/hyperlink" Target="http://en.wikipedia.org/wiki/Ductile" TargetMode="External"/><Relationship Id="rId2" Type="http://schemas.openxmlformats.org/officeDocument/2006/relationships/slide" Target="../slides/slide32.xml"/><Relationship Id="rId16" Type="http://schemas.openxmlformats.org/officeDocument/2006/relationships/hyperlink" Target="#cite_note-6"/><Relationship Id="rId1" Type="http://schemas.openxmlformats.org/officeDocument/2006/relationships/notesMaster" Target="../notesMasters/notesMaster1.xml"/><Relationship Id="rId6" Type="http://schemas.openxmlformats.org/officeDocument/2006/relationships/hyperlink" Target="http://en.wikipedia.org/wiki/Aramid" TargetMode="External"/><Relationship Id="rId11" Type="http://schemas.openxmlformats.org/officeDocument/2006/relationships/hyperlink" Target="#cite_note-5"/><Relationship Id="rId5" Type="http://schemas.openxmlformats.org/officeDocument/2006/relationships/hyperlink" Target="http://en.wikipedia.org/wiki/Steel" TargetMode="External"/><Relationship Id="rId15" Type="http://schemas.openxmlformats.org/officeDocument/2006/relationships/hyperlink" Target="http://en.wikipedia.org/wiki/Nylon" TargetMode="External"/><Relationship Id="rId10" Type="http://schemas.openxmlformats.org/officeDocument/2006/relationships/hyperlink" Target="http://en.wikipedia.org/wiki/Gram" TargetMode="External"/><Relationship Id="rId4" Type="http://schemas.openxmlformats.org/officeDocument/2006/relationships/hyperlink" Target="http://en.wikipedia.org/wiki/Tensile_strength" TargetMode="External"/><Relationship Id="rId9" Type="http://schemas.openxmlformats.org/officeDocument/2006/relationships/hyperlink" Target="http://en.wikipedia.org/wiki/Ounce" TargetMode="External"/><Relationship Id="rId14" Type="http://schemas.openxmlformats.org/officeDocument/2006/relationships/hyperlink" Target="http://en.wikipedia.org/wiki/Aromaticity"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en.wikipedia.org/wiki/France" TargetMode="External"/><Relationship Id="rId13" Type="http://schemas.openxmlformats.org/officeDocument/2006/relationships/hyperlink" Target="http://en.wikipedia.org/wiki/Marching" TargetMode="External"/><Relationship Id="rId18" Type="http://schemas.openxmlformats.org/officeDocument/2006/relationships/hyperlink" Target="#Dynamic_Failure_of_Bridges"/><Relationship Id="rId3" Type="http://schemas.openxmlformats.org/officeDocument/2006/relationships/hyperlink" Target="#column-one"/><Relationship Id="rId21" Type="http://schemas.openxmlformats.org/officeDocument/2006/relationships/hyperlink" Target="#Further_reading"/><Relationship Id="rId7" Type="http://schemas.openxmlformats.org/officeDocument/2006/relationships/hyperlink" Target="http://en.wikipedia.org/wiki/Angers" TargetMode="External"/><Relationship Id="rId12" Type="http://schemas.openxmlformats.org/officeDocument/2006/relationships/hyperlink" Target="http://en.wikipedia.org/wiki/1850" TargetMode="External"/><Relationship Id="rId17" Type="http://schemas.openxmlformats.org/officeDocument/2006/relationships/hyperlink" Target="#Collapse"/><Relationship Id="rId25" Type="http://schemas.openxmlformats.org/officeDocument/2006/relationships/hyperlink" Target="http://en.wikipedia.org/w/index.php?title=Angers_Bridge&amp;action=edit&amp;section=2" TargetMode="External"/><Relationship Id="rId2" Type="http://schemas.openxmlformats.org/officeDocument/2006/relationships/slide" Target="../slides/slide3.xml"/><Relationship Id="rId16" Type="http://schemas.openxmlformats.org/officeDocument/2006/relationships/hyperlink" Target="#cite_note-Peters-0"/><Relationship Id="rId20" Type="http://schemas.openxmlformats.org/officeDocument/2006/relationships/hyperlink" Target="#References"/><Relationship Id="rId1" Type="http://schemas.openxmlformats.org/officeDocument/2006/relationships/notesMaster" Target="../notesMasters/notesMaster1.xml"/><Relationship Id="rId6" Type="http://schemas.openxmlformats.org/officeDocument/2006/relationships/hyperlink" Target="http://en.wikipedia.org/wiki/Maine_River" TargetMode="External"/><Relationship Id="rId11" Type="http://schemas.openxmlformats.org/officeDocument/2006/relationships/hyperlink" Target="http://en.wikipedia.org/wiki/April_16" TargetMode="External"/><Relationship Id="rId24" Type="http://schemas.openxmlformats.org/officeDocument/2006/relationships/hyperlink" Target="http://en.wikipedia.org/wiki/Corrosion" TargetMode="External"/><Relationship Id="rId5" Type="http://schemas.openxmlformats.org/officeDocument/2006/relationships/hyperlink" Target="http://en.wikipedia.org/wiki/Suspension_bridge" TargetMode="External"/><Relationship Id="rId15" Type="http://schemas.openxmlformats.org/officeDocument/2006/relationships/hyperlink" Target="http://en.wikipedia.org/wiki/Cast_iron" TargetMode="External"/><Relationship Id="rId23" Type="http://schemas.openxmlformats.org/officeDocument/2006/relationships/hyperlink" Target="http://en.wikipedia.org/w/index.php?title=Angers_Bridge&amp;action=edit&amp;section=1" TargetMode="External"/><Relationship Id="rId10" Type="http://schemas.openxmlformats.org/officeDocument/2006/relationships/hyperlink" Target="#cite_note-Peters-0"/><Relationship Id="rId19" Type="http://schemas.openxmlformats.org/officeDocument/2006/relationships/hyperlink" Target="#Results"/><Relationship Id="rId4" Type="http://schemas.openxmlformats.org/officeDocument/2006/relationships/hyperlink" Target="#searchInput"/><Relationship Id="rId9" Type="http://schemas.openxmlformats.org/officeDocument/2006/relationships/hyperlink" Target="http://en.wikipedia.org/wiki/Joseph_Chaley" TargetMode="External"/><Relationship Id="rId14" Type="http://schemas.openxmlformats.org/officeDocument/2006/relationships/hyperlink" Target="http://en.wikipedia.org/wiki/Lockstep_marching" TargetMode="External"/><Relationship Id="rId22" Type="http://schemas.openxmlformats.org/officeDocument/2006/relationships/hyperlink" Target="#External_links"/></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E0EB5E-C9DF-48A0-9570-F18FF08ECA9C}" type="slidenum">
              <a:rPr lang="en-US"/>
              <a:pPr/>
              <a:t>1</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Thessalonians 5:21</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23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Description:</a:t>
            </a:r>
            <a:r>
              <a:rPr lang="en-US" dirty="0" smtClean="0"/>
              <a:t> A modern steel mill in the former East German city of </a:t>
            </a:r>
            <a:r>
              <a:rPr lang="en-US" dirty="0" err="1" smtClean="0"/>
              <a:t>Eisenhuttenstadt</a:t>
            </a:r>
            <a:r>
              <a:rPr lang="en-US" dirty="0" smtClean="0"/>
              <a:t>, 1989</a:t>
            </a:r>
            <a:br>
              <a:rPr lang="en-US" dirty="0" smtClean="0"/>
            </a:br>
            <a:r>
              <a:rPr lang="en-US" b="1" dirty="0" smtClean="0"/>
              <a:t>Photographer:</a:t>
            </a:r>
            <a:r>
              <a:rPr lang="en-US" dirty="0" smtClean="0"/>
              <a:t> </a:t>
            </a:r>
            <a:br>
              <a:rPr lang="en-US" dirty="0" smtClean="0"/>
            </a:br>
            <a:r>
              <a:rPr lang="en-US" b="1" dirty="0" smtClean="0"/>
              <a:t>Credit:</a:t>
            </a:r>
            <a:r>
              <a:rPr lang="en-US" dirty="0" smtClean="0"/>
              <a:t> ©Allan </a:t>
            </a:r>
            <a:r>
              <a:rPr lang="en-US" dirty="0" err="1" smtClean="0"/>
              <a:t>Tannenbaum</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27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Spider </a:t>
            </a:r>
            <a:r>
              <a:rPr lang="en-US" dirty="0" smtClean="0">
                <a:hlinkClick r:id="rId3" action="ppaction://hlinkfile" tooltip="Silk"/>
              </a:rPr>
              <a:t>silk</a:t>
            </a:r>
            <a:r>
              <a:rPr lang="en-US" dirty="0" smtClean="0"/>
              <a:t> is a remarkably strong material. Its </a:t>
            </a:r>
            <a:r>
              <a:rPr lang="en-US" dirty="0" smtClean="0">
                <a:hlinkClick r:id="rId4" action="ppaction://hlinkfile" tooltip="Tensile strength"/>
              </a:rPr>
              <a:t>tensile strength</a:t>
            </a:r>
            <a:r>
              <a:rPr lang="en-US" dirty="0" smtClean="0"/>
              <a:t> is superior to that of high-grade </a:t>
            </a:r>
            <a:r>
              <a:rPr lang="en-US" dirty="0" smtClean="0">
                <a:hlinkClick r:id="rId5" action="ppaction://hlinkfile" tooltip="Steel"/>
              </a:rPr>
              <a:t>steel</a:t>
            </a:r>
            <a:r>
              <a:rPr lang="en-US" dirty="0" smtClean="0"/>
              <a:t>, and as strong as </a:t>
            </a:r>
            <a:r>
              <a:rPr lang="en-US" dirty="0" err="1" smtClean="0">
                <a:hlinkClick r:id="rId6" action="ppaction://hlinkfile" tooltip="Aramid"/>
              </a:rPr>
              <a:t>Aramid</a:t>
            </a:r>
            <a:r>
              <a:rPr lang="en-US" dirty="0" smtClean="0"/>
              <a:t> filaments, such as </a:t>
            </a:r>
            <a:r>
              <a:rPr lang="en-US" dirty="0" err="1" smtClean="0">
                <a:hlinkClick r:id="rId7" action="ppaction://hlinkfile" tooltip="Twaron"/>
              </a:rPr>
              <a:t>Twaron</a:t>
            </a:r>
            <a:r>
              <a:rPr lang="en-US" dirty="0" smtClean="0"/>
              <a:t> or </a:t>
            </a:r>
            <a:r>
              <a:rPr lang="en-US" dirty="0" smtClean="0">
                <a:hlinkClick r:id="rId8" action="ppaction://hlinkfile" tooltip="Kevlar"/>
              </a:rPr>
              <a:t>Kevlar</a:t>
            </a:r>
            <a:r>
              <a:rPr lang="en-US" dirty="0" smtClean="0"/>
              <a:t>. Most importantly, spider silk is extremely lightweight: a strand of spider silk long enough to circle the earth would weigh less than 16 </a:t>
            </a:r>
            <a:r>
              <a:rPr lang="en-US" dirty="0" smtClean="0">
                <a:hlinkClick r:id="rId9" action="ppaction://hlinkfile" tooltip="Ounce"/>
              </a:rPr>
              <a:t>ounces</a:t>
            </a:r>
            <a:r>
              <a:rPr lang="en-US" dirty="0" smtClean="0"/>
              <a:t> (450 </a:t>
            </a:r>
            <a:r>
              <a:rPr lang="en-US" dirty="0" smtClean="0">
                <a:hlinkClick r:id="rId10" action="ppaction://hlinkfile" tooltip="Gram"/>
              </a:rPr>
              <a:t>g</a:t>
            </a:r>
            <a:r>
              <a:rPr lang="en-US" dirty="0" smtClean="0"/>
              <a:t>).</a:t>
            </a:r>
            <a:r>
              <a:rPr lang="en-US" baseline="30000" dirty="0" smtClean="0">
                <a:hlinkClick r:id="rId11" action="ppaction://hlinkfile"/>
              </a:rPr>
              <a:t>[6]</a:t>
            </a:r>
            <a:endParaRPr lang="en-US" dirty="0" smtClean="0"/>
          </a:p>
          <a:p>
            <a:r>
              <a:rPr lang="en-US" dirty="0" smtClean="0"/>
              <a:t>Spider silk is also especially </a:t>
            </a:r>
            <a:r>
              <a:rPr lang="en-US" dirty="0" smtClean="0">
                <a:hlinkClick r:id="rId12" action="ppaction://hlinkfile" tooltip="Ductile"/>
              </a:rPr>
              <a:t>ductile</a:t>
            </a:r>
            <a:r>
              <a:rPr lang="en-US" dirty="0" smtClean="0"/>
              <a:t>, able to stretch up to 40% of its length without breaking. This gives it a very high </a:t>
            </a:r>
            <a:r>
              <a:rPr lang="en-US" dirty="0" smtClean="0">
                <a:hlinkClick r:id="rId13" action="ppaction://hlinkfile" tooltip="Toughness"/>
              </a:rPr>
              <a:t>toughness</a:t>
            </a:r>
            <a:r>
              <a:rPr lang="en-US" dirty="0" smtClean="0"/>
              <a:t> (or work to fracture), which "equals that of commercial </a:t>
            </a:r>
            <a:r>
              <a:rPr lang="en-US" dirty="0" err="1" smtClean="0">
                <a:hlinkClick r:id="rId6" action="ppaction://hlinkfile" tooltip="Aramid"/>
              </a:rPr>
              <a:t>polyaramid</a:t>
            </a:r>
            <a:r>
              <a:rPr lang="en-US" dirty="0" smtClean="0"/>
              <a:t> (</a:t>
            </a:r>
            <a:r>
              <a:rPr lang="en-US" dirty="0" smtClean="0">
                <a:hlinkClick r:id="rId14" action="ppaction://hlinkfile" tooltip="Aromaticity"/>
              </a:rPr>
              <a:t>aromatic</a:t>
            </a:r>
            <a:r>
              <a:rPr lang="en-US" dirty="0" smtClean="0"/>
              <a:t> </a:t>
            </a:r>
            <a:r>
              <a:rPr lang="en-US" dirty="0" smtClean="0">
                <a:hlinkClick r:id="rId15" action="ppaction://hlinkfile" tooltip="Nylon"/>
              </a:rPr>
              <a:t>nylon</a:t>
            </a:r>
            <a:r>
              <a:rPr lang="en-US" dirty="0" smtClean="0"/>
              <a:t>) filaments, which themselves are benchmarks of modern polymer fiber technology."</a:t>
            </a:r>
            <a:r>
              <a:rPr lang="en-US" baseline="30000" dirty="0" smtClean="0">
                <a:hlinkClick r:id="rId16" action="ppaction://hlinkfile"/>
              </a:rPr>
              <a:t>[7]</a:t>
            </a:r>
            <a:endParaRPr lang="en-US" dirty="0" smtClean="0"/>
          </a:p>
          <a:p>
            <a:r>
              <a:rPr lang="en-US" dirty="0" smtClean="0"/>
              <a:t>http://en.wikipedia.org/wiki/Spider_silk, 2009.05.05</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smtClean="0"/>
              <a:t>Angers Bridge</a:t>
            </a:r>
          </a:p>
          <a:p>
            <a:r>
              <a:rPr lang="en-US" b="1" dirty="0" smtClean="0"/>
              <a:t>From Wikipedia, the free encyclopedia</a:t>
            </a:r>
          </a:p>
          <a:p>
            <a:r>
              <a:rPr lang="en-US" dirty="0" smtClean="0"/>
              <a:t>Jump to: </a:t>
            </a:r>
            <a:r>
              <a:rPr lang="en-US" dirty="0" smtClean="0">
                <a:hlinkClick r:id="rId3"/>
              </a:rPr>
              <a:t>navigation</a:t>
            </a:r>
            <a:r>
              <a:rPr lang="en-US" dirty="0" smtClean="0"/>
              <a:t>, </a:t>
            </a:r>
            <a:r>
              <a:rPr lang="en-US" dirty="0" smtClean="0">
                <a:hlinkClick r:id="rId4"/>
              </a:rPr>
              <a:t>search</a:t>
            </a:r>
            <a:endParaRPr lang="en-US" dirty="0" smtClean="0"/>
          </a:p>
          <a:p>
            <a:r>
              <a:rPr lang="en-US" dirty="0" err="1" smtClean="0"/>
              <a:t>Basse-Chaîne</a:t>
            </a:r>
            <a:r>
              <a:rPr lang="en-US" dirty="0" smtClean="0"/>
              <a:t> Bridge</a:t>
            </a:r>
          </a:p>
          <a:p>
            <a:r>
              <a:rPr lang="en-US" b="1" dirty="0" smtClean="0"/>
              <a:t>Angers Bridge</a:t>
            </a:r>
            <a:r>
              <a:rPr lang="en-US" dirty="0" smtClean="0"/>
              <a:t>, also called the </a:t>
            </a:r>
            <a:r>
              <a:rPr lang="en-US" b="1" dirty="0" err="1" smtClean="0"/>
              <a:t>Basse-Chaîne</a:t>
            </a:r>
            <a:r>
              <a:rPr lang="en-US" b="1" dirty="0" smtClean="0"/>
              <a:t> Bridge</a:t>
            </a:r>
            <a:r>
              <a:rPr lang="en-US" dirty="0" smtClean="0"/>
              <a:t>, was a </a:t>
            </a:r>
            <a:r>
              <a:rPr lang="en-US" dirty="0" smtClean="0">
                <a:hlinkClick r:id="rId5" tooltip="Suspension bridge"/>
              </a:rPr>
              <a:t>suspension bridge</a:t>
            </a:r>
            <a:r>
              <a:rPr lang="en-US" dirty="0" smtClean="0"/>
              <a:t> over the </a:t>
            </a:r>
            <a:r>
              <a:rPr lang="en-US" dirty="0" smtClean="0">
                <a:hlinkClick r:id="rId6" tooltip="Maine River"/>
              </a:rPr>
              <a:t>Maine River</a:t>
            </a:r>
            <a:r>
              <a:rPr lang="en-US" dirty="0" smtClean="0"/>
              <a:t> in </a:t>
            </a:r>
            <a:r>
              <a:rPr lang="en-US" dirty="0" smtClean="0">
                <a:hlinkClick r:id="rId7" tooltip="Angers"/>
              </a:rPr>
              <a:t>Angers</a:t>
            </a:r>
            <a:r>
              <a:rPr lang="en-US" dirty="0" smtClean="0"/>
              <a:t>, </a:t>
            </a:r>
            <a:r>
              <a:rPr lang="en-US" dirty="0" smtClean="0">
                <a:hlinkClick r:id="rId8" tooltip="France"/>
              </a:rPr>
              <a:t>France</a:t>
            </a:r>
            <a:r>
              <a:rPr lang="en-US" dirty="0" smtClean="0"/>
              <a:t>. It was designed by </a:t>
            </a:r>
            <a:r>
              <a:rPr lang="en-US" dirty="0" smtClean="0">
                <a:hlinkClick r:id="rId9" tooltip="Joseph Chaley"/>
              </a:rPr>
              <a:t>Joseph </a:t>
            </a:r>
            <a:r>
              <a:rPr lang="en-US" dirty="0" err="1" smtClean="0">
                <a:hlinkClick r:id="rId9" tooltip="Joseph Chaley"/>
              </a:rPr>
              <a:t>Chaley</a:t>
            </a:r>
            <a:r>
              <a:rPr lang="en-US" dirty="0" smtClean="0"/>
              <a:t> and </a:t>
            </a:r>
            <a:r>
              <a:rPr lang="en-US" dirty="0" err="1" smtClean="0"/>
              <a:t>Bordillon</a:t>
            </a:r>
            <a:r>
              <a:rPr lang="en-US" dirty="0" smtClean="0"/>
              <a:t>, and built between 1836 and 1839</a:t>
            </a:r>
            <a:r>
              <a:rPr lang="en-US" baseline="30000" dirty="0" smtClean="0">
                <a:hlinkClick r:id="rId10"/>
              </a:rPr>
              <a:t>[1]</a:t>
            </a:r>
            <a:r>
              <a:rPr lang="en-US" dirty="0" smtClean="0"/>
              <a:t>. The bridge collapsed on </a:t>
            </a:r>
            <a:r>
              <a:rPr lang="en-US" dirty="0" smtClean="0">
                <a:hlinkClick r:id="rId11" tooltip="April 16"/>
              </a:rPr>
              <a:t>April 16</a:t>
            </a:r>
            <a:r>
              <a:rPr lang="en-US" dirty="0" smtClean="0"/>
              <a:t>, </a:t>
            </a:r>
            <a:r>
              <a:rPr lang="en-US" dirty="0" smtClean="0">
                <a:hlinkClick r:id="rId12" tooltip="1850"/>
              </a:rPr>
              <a:t>1850</a:t>
            </a:r>
            <a:r>
              <a:rPr lang="en-US" dirty="0" smtClean="0"/>
              <a:t>, when 478 French soldiers </a:t>
            </a:r>
            <a:r>
              <a:rPr lang="en-US" dirty="0" smtClean="0">
                <a:hlinkClick r:id="rId13" tooltip="Marching"/>
              </a:rPr>
              <a:t>marched</a:t>
            </a:r>
            <a:r>
              <a:rPr lang="en-US" dirty="0" smtClean="0"/>
              <a:t> across it in </a:t>
            </a:r>
            <a:r>
              <a:rPr lang="en-US" dirty="0" smtClean="0">
                <a:hlinkClick r:id="rId14" tooltip="Lockstep marching"/>
              </a:rPr>
              <a:t>lockstep</a:t>
            </a:r>
            <a:r>
              <a:rPr lang="en-US" dirty="0" smtClean="0"/>
              <a:t>.</a:t>
            </a:r>
          </a:p>
          <a:p>
            <a:r>
              <a:rPr lang="en-US" dirty="0" smtClean="0"/>
              <a:t>The bridge spanned 102m, with two wire cables carrying a 7.2m wide deck. Its towers consisted of </a:t>
            </a:r>
            <a:r>
              <a:rPr lang="en-US" dirty="0" smtClean="0">
                <a:hlinkClick r:id="rId15" tooltip="Cast iron"/>
              </a:rPr>
              <a:t>cast iron</a:t>
            </a:r>
            <a:r>
              <a:rPr lang="en-US" dirty="0" smtClean="0"/>
              <a:t> columns 5.47m tall.</a:t>
            </a:r>
            <a:r>
              <a:rPr lang="en-US" baseline="30000" dirty="0" smtClean="0">
                <a:hlinkClick r:id="rId16"/>
              </a:rPr>
              <a:t>[1]</a:t>
            </a:r>
            <a:endParaRPr lang="en-US" dirty="0" smtClean="0"/>
          </a:p>
          <a:p>
            <a:r>
              <a:rPr lang="en-US" b="1" dirty="0" smtClean="0"/>
              <a:t>Contents</a:t>
            </a:r>
          </a:p>
          <a:p>
            <a:r>
              <a:rPr lang="en-US" dirty="0" smtClean="0"/>
              <a:t>[hide]</a:t>
            </a:r>
          </a:p>
          <a:p>
            <a:r>
              <a:rPr lang="en-US" dirty="0" smtClean="0">
                <a:hlinkClick r:id="rId17"/>
              </a:rPr>
              <a:t>1 Collapse</a:t>
            </a:r>
            <a:r>
              <a:rPr lang="en-US" dirty="0" smtClean="0"/>
              <a:t> </a:t>
            </a:r>
          </a:p>
          <a:p>
            <a:r>
              <a:rPr lang="en-US" dirty="0" smtClean="0">
                <a:hlinkClick r:id="rId18"/>
              </a:rPr>
              <a:t>2 Dynamic Failure of Bridges</a:t>
            </a:r>
            <a:r>
              <a:rPr lang="en-US" dirty="0" smtClean="0"/>
              <a:t> </a:t>
            </a:r>
          </a:p>
          <a:p>
            <a:r>
              <a:rPr lang="en-US" dirty="0" smtClean="0">
                <a:hlinkClick r:id="rId19"/>
              </a:rPr>
              <a:t>3 Results</a:t>
            </a:r>
            <a:r>
              <a:rPr lang="en-US" dirty="0" smtClean="0"/>
              <a:t> </a:t>
            </a:r>
          </a:p>
          <a:p>
            <a:r>
              <a:rPr lang="en-US" dirty="0" smtClean="0">
                <a:hlinkClick r:id="rId20"/>
              </a:rPr>
              <a:t>4 References</a:t>
            </a:r>
            <a:r>
              <a:rPr lang="en-US" dirty="0" smtClean="0"/>
              <a:t> </a:t>
            </a:r>
          </a:p>
          <a:p>
            <a:r>
              <a:rPr lang="en-US" dirty="0" smtClean="0">
                <a:hlinkClick r:id="rId21"/>
              </a:rPr>
              <a:t>5 Further reading</a:t>
            </a:r>
            <a:r>
              <a:rPr lang="en-US" dirty="0" smtClean="0"/>
              <a:t> </a:t>
            </a:r>
          </a:p>
          <a:p>
            <a:r>
              <a:rPr lang="en-US" dirty="0" smtClean="0">
                <a:hlinkClick r:id="rId22"/>
              </a:rPr>
              <a:t>6 External links</a:t>
            </a:r>
            <a:r>
              <a:rPr lang="en-US" dirty="0" smtClean="0"/>
              <a:t> </a:t>
            </a:r>
          </a:p>
          <a:p>
            <a:r>
              <a:rPr lang="en-US" b="1" dirty="0" smtClean="0"/>
              <a:t>[</a:t>
            </a:r>
            <a:r>
              <a:rPr lang="en-US" b="1" dirty="0" smtClean="0">
                <a:hlinkClick r:id="rId23" tooltip="Edit section: Collapse"/>
              </a:rPr>
              <a:t>edit</a:t>
            </a:r>
            <a:r>
              <a:rPr lang="en-US" b="1" dirty="0" smtClean="0"/>
              <a:t>] Collapse</a:t>
            </a:r>
          </a:p>
          <a:p>
            <a:r>
              <a:rPr lang="en-US" dirty="0" smtClean="0"/>
              <a:t>Because the soldiers were marching together, they caused the bridge to vibrate and twist from side to side, dislodging an anchoring cable from its concrete mooring. Though a thunderstorm occurred during the collapse, engineering reports at the time indicated that the collapse was due to the soldiers instead of the storm. 226 soldiers died in the river below the bridge. The failure was attributed to a combination of dynamic load and </a:t>
            </a:r>
            <a:r>
              <a:rPr lang="en-US" dirty="0" smtClean="0">
                <a:hlinkClick r:id="rId24" tooltip="Corrosion"/>
              </a:rPr>
              <a:t>corrosion</a:t>
            </a:r>
            <a:r>
              <a:rPr lang="en-US" dirty="0" smtClean="0"/>
              <a:t> of the anchors for the main cables.</a:t>
            </a:r>
          </a:p>
          <a:p>
            <a:r>
              <a:rPr lang="en-US" b="1" dirty="0" smtClean="0"/>
              <a:t>[</a:t>
            </a:r>
            <a:r>
              <a:rPr lang="en-US" b="1" dirty="0" smtClean="0">
                <a:hlinkClick r:id="rId25" tooltip="Edit section: Dynamic Failure of Bridges"/>
              </a:rPr>
              <a:t>edit</a:t>
            </a:r>
            <a:r>
              <a:rPr lang="en-US" b="1" dirty="0" smtClean="0"/>
              <a:t>] Dynamic Failure of Bridges</a:t>
            </a:r>
          </a:p>
          <a:p>
            <a:r>
              <a:rPr lang="en-US" smtClean="0"/>
              <a:t>The Angers bridge was not the first suspension</a:t>
            </a:r>
          </a:p>
          <a:p>
            <a:endParaRPr lang="en-US"/>
          </a:p>
        </p:txBody>
      </p:sp>
      <p:sp>
        <p:nvSpPr>
          <p:cNvPr id="4" name="Slide Number Placeholder 3"/>
          <p:cNvSpPr>
            <a:spLocks noGrp="1"/>
          </p:cNvSpPr>
          <p:nvPr>
            <p:ph type="sldNum" sz="quarter" idx="10"/>
          </p:nvPr>
        </p:nvSpPr>
        <p:spPr/>
        <p:txBody>
          <a:bodyPr/>
          <a:lstStyle/>
          <a:p>
            <a:fld id="{96E82853-0594-4780-AE32-39BD1117C1F5}"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Hoover</a:t>
            </a:r>
            <a:r>
              <a:rPr lang="en-US" baseline="0" dirty="0" smtClean="0"/>
              <a:t> Dam</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Hot</a:t>
            </a:r>
            <a:r>
              <a:rPr lang="en-US" baseline="0" dirty="0" smtClean="0"/>
              <a:t> water doesn’t put the dirty brown color into the water. It just reveals what is in the clean white tea bag. What is inside comes out!</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Mark 7:15</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Corinthians 3:12-15</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response to tests reveal what we are like. </a:t>
            </a:r>
          </a:p>
          <a:p>
            <a:r>
              <a:rPr lang="en-US" baseline="0" dirty="0" smtClean="0"/>
              <a:t>The nature of tests reveal what the tester is like.</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15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is easier to straighten? Why?</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Heat, water, laminate after slicing into thin layers</a:t>
            </a:r>
            <a:endParaRPr lang="en-US" dirty="0"/>
          </a:p>
        </p:txBody>
      </p:sp>
      <p:sp>
        <p:nvSpPr>
          <p:cNvPr id="4" name="Slide Number Placeholder 3"/>
          <p:cNvSpPr>
            <a:spLocks noGrp="1"/>
          </p:cNvSpPr>
          <p:nvPr>
            <p:ph type="sldNum" sz="quarter" idx="10"/>
          </p:nvPr>
        </p:nvSpPr>
        <p:spPr/>
        <p:txBody>
          <a:bodyPr/>
          <a:lstStyle/>
          <a:p>
            <a:fld id="{96E82853-0594-4780-AE32-39BD1117C1F5}"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CA" dirty="0"/>
          </a:p>
        </p:txBody>
      </p:sp>
      <p:sp>
        <p:nvSpPr>
          <p:cNvPr id="3" name="Subtitle 2"/>
          <p:cNvSpPr>
            <a:spLocks noGrp="1"/>
          </p:cNvSpPr>
          <p:nvPr>
            <p:ph type="subTitle" idx="1"/>
          </p:nvPr>
        </p:nvSpPr>
        <p:spPr>
          <a:xfrm>
            <a:off x="714348" y="3886200"/>
            <a:ext cx="7058052"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CA"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249987"/>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6249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6249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02363" cy="1498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57200" y="1916113"/>
            <a:ext cx="40386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lipArt Placeholder 3"/>
          <p:cNvSpPr>
            <a:spLocks noGrp="1"/>
          </p:cNvSpPr>
          <p:nvPr>
            <p:ph type="clipArt" sz="half" idx="2"/>
          </p:nvPr>
        </p:nvSpPr>
        <p:spPr>
          <a:xfrm>
            <a:off x="4648200" y="1916113"/>
            <a:ext cx="4038600" cy="4608512"/>
          </a:xfrm>
        </p:spPr>
        <p:txBody>
          <a:bodyPr/>
          <a:lstStyle/>
          <a:p>
            <a:pPr lvl="0"/>
            <a:r>
              <a:rPr lang="en-US" noProof="0" smtClean="0"/>
              <a:t>Click icon to add clip art</a:t>
            </a:r>
            <a:endParaRPr lang="en-CA" noProof="0" smtClean="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02363" cy="1498600"/>
          </a:xfrm>
        </p:spPr>
        <p:txBody>
          <a:bodyPr/>
          <a:lstStyle/>
          <a:p>
            <a:r>
              <a:rPr lang="en-US" smtClean="0"/>
              <a:t>Click to edit Master title style</a:t>
            </a:r>
            <a:endParaRPr lang="en-CA"/>
          </a:p>
        </p:txBody>
      </p:sp>
      <p:sp>
        <p:nvSpPr>
          <p:cNvPr id="3" name="ClipArt Placeholder 2"/>
          <p:cNvSpPr>
            <a:spLocks noGrp="1"/>
          </p:cNvSpPr>
          <p:nvPr>
            <p:ph type="clipArt" sz="half" idx="1"/>
          </p:nvPr>
        </p:nvSpPr>
        <p:spPr>
          <a:xfrm>
            <a:off x="457200" y="1916113"/>
            <a:ext cx="4038600" cy="4608512"/>
          </a:xfrm>
        </p:spPr>
        <p:txBody>
          <a:bodyPr/>
          <a:lstStyle/>
          <a:p>
            <a:pPr lvl="0"/>
            <a:r>
              <a:rPr lang="en-US" noProof="0" smtClean="0"/>
              <a:t>Click icon to add clip art</a:t>
            </a:r>
            <a:endParaRPr lang="en-CA" noProof="0" smtClean="0"/>
          </a:p>
        </p:txBody>
      </p:sp>
      <p:sp>
        <p:nvSpPr>
          <p:cNvPr id="4" name="Text Placeholder 3"/>
          <p:cNvSpPr>
            <a:spLocks noGrp="1"/>
          </p:cNvSpPr>
          <p:nvPr>
            <p:ph type="body" sz="half" idx="2"/>
          </p:nvPr>
        </p:nvSpPr>
        <p:spPr>
          <a:xfrm>
            <a:off x="4648200" y="1916113"/>
            <a:ext cx="40386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C3A134-F1C3-464B-BF47-54DC2DE08F52}" type="datetimeFigureOut">
              <a:rPr lang="en-US" smtClean="0"/>
              <a:pPr/>
              <a:t>2/9/2010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C3A134-F1C3-464B-BF47-54DC2DE08F52}" type="datetimeFigureOut">
              <a:rPr lang="en-US" smtClean="0"/>
              <a:pPr/>
              <a:t>2/9/2010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C3A134-F1C3-464B-BF47-54DC2DE08F52}" type="datetimeFigureOut">
              <a:rPr lang="en-US" smtClean="0"/>
              <a:pPr/>
              <a:t>2/9/2010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C3A134-F1C3-464B-BF47-54DC2DE08F52}" type="datetimeFigureOut">
              <a:rPr lang="en-US" smtClean="0"/>
              <a:pPr/>
              <a:t>2/9/2010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C3A134-F1C3-464B-BF47-54DC2DE08F52}" type="datetimeFigureOut">
              <a:rPr lang="en-US" smtClean="0"/>
              <a:pPr/>
              <a:t>2/9/2010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7C3A134-F1C3-464B-BF47-54DC2DE08F52}" type="datetimeFigureOut">
              <a:rPr lang="en-US" smtClean="0"/>
              <a:pPr/>
              <a:t>2/9/2010</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dirty="0"/>
          </a:p>
        </p:txBody>
      </p:sp>
      <p:sp>
        <p:nvSpPr>
          <p:cNvPr id="7" name="Slide Number Placeholder 6"/>
          <p:cNvSpPr>
            <a:spLocks noGrp="1"/>
          </p:cNvSpPr>
          <p:nvPr>
            <p:ph type="sldNum" sz="quarter" idx="12"/>
          </p:nvPr>
        </p:nvSpPr>
        <p:spPr>
          <a:xfrm>
            <a:off x="8339328" y="1170432"/>
            <a:ext cx="733864" cy="201168"/>
          </a:xfrm>
        </p:spPr>
        <p:txBody>
          <a:bodyPr/>
          <a:lstStyle/>
          <a:p>
            <a:fld id="{9648F39E-9C37-485F-AC97-16BB4BDF9F49}"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C3A134-F1C3-464B-BF47-54DC2DE08F52}" type="datetimeFigureOut">
              <a:rPr lang="en-US" smtClean="0"/>
              <a:pPr/>
              <a:t>2/9/2010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C3A134-F1C3-464B-BF47-54DC2DE08F52}" type="datetimeFigureOut">
              <a:rPr lang="en-US" smtClean="0"/>
              <a:pPr/>
              <a:t>2/9/2010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C3A134-F1C3-464B-BF47-54DC2DE08F52}" type="datetimeFigureOut">
              <a:rPr lang="en-US" smtClean="0"/>
              <a:pPr/>
              <a:t>2/9/2010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C3A134-F1C3-464B-BF47-54DC2DE08F52}" type="datetimeFigureOut">
              <a:rPr lang="en-US" smtClean="0"/>
              <a:pPr/>
              <a:t>2/9/2010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C3A134-F1C3-464B-BF47-54DC2DE08F52}" type="datetimeFigureOut">
              <a:rPr lang="en-US" smtClean="0"/>
              <a:pPr/>
              <a:t>2/9/2010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7C3A134-F1C3-464B-BF47-54DC2DE08F52}" type="datetimeFigureOut">
              <a:rPr lang="en-US" smtClean="0"/>
              <a:pPr/>
              <a:t>2/9/2010</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dirty="0"/>
          </a:p>
        </p:txBody>
      </p:sp>
      <p:sp>
        <p:nvSpPr>
          <p:cNvPr id="7" name="Slide Number Placeholder 6"/>
          <p:cNvSpPr>
            <a:spLocks noGrp="1"/>
          </p:cNvSpPr>
          <p:nvPr>
            <p:ph type="sldNum" sz="quarter" idx="12"/>
          </p:nvPr>
        </p:nvSpPr>
        <p:spPr>
          <a:xfrm>
            <a:off x="8339328" y="1170432"/>
            <a:ext cx="733864" cy="201168"/>
          </a:xfrm>
        </p:spPr>
        <p:txBody>
          <a:bodyPr/>
          <a:lstStyle/>
          <a:p>
            <a:fld id="{9648F39E-9C37-485F-AC97-16BB4BDF9F49}"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916113"/>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16113"/>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C3A134-F1C3-464B-BF47-54DC2DE08F52}" type="datetimeFigureOut">
              <a:rPr lang="en-US" smtClean="0"/>
              <a:pPr/>
              <a:t>2/9/2010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C3A134-F1C3-464B-BF47-54DC2DE08F52}" type="datetimeFigureOut">
              <a:rPr lang="en-US" smtClean="0"/>
              <a:pPr/>
              <a:t>2/9/2010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C3A134-F1C3-464B-BF47-54DC2DE08F52}" type="datetimeFigureOut">
              <a:rPr lang="en-US" smtClean="0"/>
              <a:pPr/>
              <a:t>2/9/2010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C3A134-F1C3-464B-BF47-54DC2DE08F52}" type="datetimeFigureOut">
              <a:rPr lang="en-US" smtClean="0"/>
              <a:pPr/>
              <a:t>2/9/2010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C3A134-F1C3-464B-BF47-54DC2DE08F52}" type="datetimeFigureOut">
              <a:rPr lang="en-US" smtClean="0"/>
              <a:pPr/>
              <a:t>2/9/2010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7C3A134-F1C3-464B-BF47-54DC2DE08F52}" type="datetimeFigureOut">
              <a:rPr lang="en-US" smtClean="0"/>
              <a:pPr/>
              <a:t>2/9/2010</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dirty="0"/>
          </a:p>
        </p:txBody>
      </p:sp>
      <p:sp>
        <p:nvSpPr>
          <p:cNvPr id="7" name="Slide Number Placeholder 6"/>
          <p:cNvSpPr>
            <a:spLocks noGrp="1"/>
          </p:cNvSpPr>
          <p:nvPr>
            <p:ph type="sldNum" sz="quarter" idx="12"/>
          </p:nvPr>
        </p:nvSpPr>
        <p:spPr>
          <a:xfrm>
            <a:off x="8339328" y="1170432"/>
            <a:ext cx="733864" cy="201168"/>
          </a:xfrm>
        </p:spPr>
        <p:txBody>
          <a:bodyPr/>
          <a:lstStyle/>
          <a:p>
            <a:fld id="{9648F39E-9C37-485F-AC97-16BB4BDF9F49}"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2/9/2010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email"/>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6202363" cy="149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916113"/>
            <a:ext cx="822960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xStyles>
    <p:titleStyle>
      <a:lvl1pPr algn="l" rtl="0" eaLnBrk="1" fontAlgn="base" hangingPunct="1">
        <a:spcBef>
          <a:spcPct val="0"/>
        </a:spcBef>
        <a:spcAft>
          <a:spcPct val="0"/>
        </a:spcAft>
        <a:defRPr sz="4400" b="1">
          <a:solidFill>
            <a:srgbClr val="FBDF53"/>
          </a:solidFill>
          <a:latin typeface="+mj-lt"/>
          <a:ea typeface="+mj-ea"/>
          <a:cs typeface="+mj-cs"/>
        </a:defRPr>
      </a:lvl1pPr>
      <a:lvl2pPr algn="l" rtl="0" eaLnBrk="1" fontAlgn="base" hangingPunct="1">
        <a:spcBef>
          <a:spcPct val="0"/>
        </a:spcBef>
        <a:spcAft>
          <a:spcPct val="0"/>
        </a:spcAft>
        <a:defRPr sz="4400" b="1">
          <a:solidFill>
            <a:srgbClr val="FBDF53"/>
          </a:solidFill>
          <a:latin typeface="Verdana" pitchFamily="34" charset="0"/>
        </a:defRPr>
      </a:lvl2pPr>
      <a:lvl3pPr algn="l" rtl="0" eaLnBrk="1" fontAlgn="base" hangingPunct="1">
        <a:spcBef>
          <a:spcPct val="0"/>
        </a:spcBef>
        <a:spcAft>
          <a:spcPct val="0"/>
        </a:spcAft>
        <a:defRPr sz="4400" b="1">
          <a:solidFill>
            <a:srgbClr val="FBDF53"/>
          </a:solidFill>
          <a:latin typeface="Verdana" pitchFamily="34" charset="0"/>
        </a:defRPr>
      </a:lvl3pPr>
      <a:lvl4pPr algn="l" rtl="0" eaLnBrk="1" fontAlgn="base" hangingPunct="1">
        <a:spcBef>
          <a:spcPct val="0"/>
        </a:spcBef>
        <a:spcAft>
          <a:spcPct val="0"/>
        </a:spcAft>
        <a:defRPr sz="4400" b="1">
          <a:solidFill>
            <a:srgbClr val="FBDF53"/>
          </a:solidFill>
          <a:latin typeface="Verdana" pitchFamily="34" charset="0"/>
        </a:defRPr>
      </a:lvl4pPr>
      <a:lvl5pPr algn="l" rtl="0" eaLnBrk="1" fontAlgn="base" hangingPunct="1">
        <a:spcBef>
          <a:spcPct val="0"/>
        </a:spcBef>
        <a:spcAft>
          <a:spcPct val="0"/>
        </a:spcAft>
        <a:defRPr sz="4400" b="1">
          <a:solidFill>
            <a:srgbClr val="FBDF53"/>
          </a:solidFill>
          <a:latin typeface="Verdana" pitchFamily="34" charset="0"/>
        </a:defRPr>
      </a:lvl5pPr>
      <a:lvl6pPr marL="457200" algn="l" rtl="0" eaLnBrk="1" fontAlgn="base" hangingPunct="1">
        <a:spcBef>
          <a:spcPct val="0"/>
        </a:spcBef>
        <a:spcAft>
          <a:spcPct val="0"/>
        </a:spcAft>
        <a:defRPr sz="4400" b="1">
          <a:solidFill>
            <a:srgbClr val="FBDF53"/>
          </a:solidFill>
          <a:latin typeface="Verdana" pitchFamily="34" charset="0"/>
        </a:defRPr>
      </a:lvl6pPr>
      <a:lvl7pPr marL="914400" algn="l" rtl="0" eaLnBrk="1" fontAlgn="base" hangingPunct="1">
        <a:spcBef>
          <a:spcPct val="0"/>
        </a:spcBef>
        <a:spcAft>
          <a:spcPct val="0"/>
        </a:spcAft>
        <a:defRPr sz="4400" b="1">
          <a:solidFill>
            <a:srgbClr val="FBDF53"/>
          </a:solidFill>
          <a:latin typeface="Verdana" pitchFamily="34" charset="0"/>
        </a:defRPr>
      </a:lvl7pPr>
      <a:lvl8pPr marL="1371600" algn="l" rtl="0" eaLnBrk="1" fontAlgn="base" hangingPunct="1">
        <a:spcBef>
          <a:spcPct val="0"/>
        </a:spcBef>
        <a:spcAft>
          <a:spcPct val="0"/>
        </a:spcAft>
        <a:defRPr sz="4400" b="1">
          <a:solidFill>
            <a:srgbClr val="FBDF53"/>
          </a:solidFill>
          <a:latin typeface="Verdana" pitchFamily="34" charset="0"/>
        </a:defRPr>
      </a:lvl8pPr>
      <a:lvl9pPr marL="1828800" algn="l" rtl="0" eaLnBrk="1" fontAlgn="base" hangingPunct="1">
        <a:spcBef>
          <a:spcPct val="0"/>
        </a:spcBef>
        <a:spcAft>
          <a:spcPct val="0"/>
        </a:spcAft>
        <a:defRPr sz="4400" b="1">
          <a:solidFill>
            <a:srgbClr val="FBDF53"/>
          </a:solidFill>
          <a:latin typeface="Verdana"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D7C3A134-F1C3-464B-BF47-54DC2DE08F52}" type="datetimeFigureOut">
              <a:rPr lang="en-US" smtClean="0"/>
              <a:pPr/>
              <a:t>2/9/2010</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kumimoji="0"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9648F39E-9C37-485F-AC97-16BB4BDF9F49}" type="slidenum">
              <a:rPr kumimoji="0" lang="en-US" smtClean="0"/>
              <a:pPr/>
              <a:t>‹#›</a:t>
            </a:fld>
            <a:endParaRPr kumimoji="0" lang="en-US" dirty="0"/>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D7C3A134-F1C3-464B-BF47-54DC2DE08F52}" type="datetimeFigureOut">
              <a:rPr lang="en-US" smtClean="0"/>
              <a:pPr/>
              <a:t>2/9/2010</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kumimoji="0"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9648F39E-9C37-485F-AC97-16BB4BDF9F49}" type="slidenum">
              <a:rPr kumimoji="0" lang="en-US" smtClean="0"/>
              <a:pPr/>
              <a:t>‹#›</a:t>
            </a:fld>
            <a:endParaRPr kumimoji="0" lang="en-US" dirty="0"/>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D7C3A134-F1C3-464B-BF47-54DC2DE08F52}" type="datetimeFigureOut">
              <a:rPr lang="en-US" smtClean="0"/>
              <a:pPr/>
              <a:t>2/9/2010</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kumimoji="0"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9648F39E-9C37-485F-AC97-16BB4BDF9F49}" type="slidenum">
              <a:rPr kumimoji="0" lang="en-US" smtClean="0"/>
              <a:pPr/>
              <a:t>‹#›</a:t>
            </a:fld>
            <a:endParaRPr kumimoji="0" lang="en-US" dirty="0"/>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1.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Estresse</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a bag in water.jpg"/>
          <p:cNvPicPr>
            <a:picLocks noChangeAspect="1"/>
          </p:cNvPicPr>
          <p:nvPr/>
        </p:nvPicPr>
        <p:blipFill>
          <a:blip r:embed="rId3" cstate="email"/>
          <a:stretch>
            <a:fillRect/>
          </a:stretch>
        </p:blipFill>
        <p:spPr>
          <a:xfrm>
            <a:off x="0" y="0"/>
            <a:ext cx="5143500" cy="6858000"/>
          </a:xfrm>
          <a:prstGeom prst="rect">
            <a:avLst/>
          </a:prstGeom>
        </p:spPr>
      </p:pic>
      <p:pic>
        <p:nvPicPr>
          <p:cNvPr id="4" name="Picture 3" descr="Fancy tea bag.jpg"/>
          <p:cNvPicPr>
            <a:picLocks noChangeAspect="1"/>
          </p:cNvPicPr>
          <p:nvPr/>
        </p:nvPicPr>
        <p:blipFill>
          <a:blip r:embed="rId4" cstate="email"/>
          <a:stretch>
            <a:fillRect/>
          </a:stretch>
        </p:blipFill>
        <p:spPr>
          <a:xfrm>
            <a:off x="4667822" y="1285860"/>
            <a:ext cx="4476178" cy="471490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 professor famoso disse...</a:t>
            </a:r>
            <a:endParaRPr lang="en-US" dirty="0"/>
          </a:p>
        </p:txBody>
      </p:sp>
      <p:sp>
        <p:nvSpPr>
          <p:cNvPr id="3" name="Content Placeholder 2"/>
          <p:cNvSpPr>
            <a:spLocks noGrp="1"/>
          </p:cNvSpPr>
          <p:nvPr>
            <p:ph idx="1"/>
          </p:nvPr>
        </p:nvSpPr>
        <p:spPr/>
        <p:txBody>
          <a:bodyPr/>
          <a:lstStyle/>
          <a:p>
            <a:pPr marL="0" indent="0">
              <a:buNone/>
            </a:pPr>
            <a:r>
              <a:rPr lang="en-US" dirty="0" smtClean="0"/>
              <a:t>“Não há nada fora do homem que, nele entrando, possa torná-lo impuro. Ao contrário, o que sai do homem é que o torna impuro.”</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ouseFire_2.jpg"/>
          <p:cNvPicPr>
            <a:picLocks noChangeAspect="1"/>
          </p:cNvPicPr>
          <p:nvPr/>
        </p:nvPicPr>
        <p:blipFill>
          <a:blip r:embed="rId2" cstate="email"/>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eart on fire.jpg"/>
          <p:cNvPicPr>
            <a:picLocks noGrp="1" noChangeAspect="1"/>
          </p:cNvPicPr>
          <p:nvPr>
            <p:ph idx="1"/>
          </p:nvPr>
        </p:nvPicPr>
        <p:blipFill>
          <a:blip r:embed="rId2" cstate="email"/>
          <a:stretch>
            <a:fillRect/>
          </a:stretch>
        </p:blipFill>
        <p:spPr>
          <a:xfrm>
            <a:off x="0" y="-25371"/>
            <a:ext cx="9144000" cy="6883371"/>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 professor famoso disse...</a:t>
            </a:r>
            <a:endParaRPr lang="en-US" dirty="0"/>
          </a:p>
        </p:txBody>
      </p:sp>
      <p:sp>
        <p:nvSpPr>
          <p:cNvPr id="3" name="Content Placeholder 2"/>
          <p:cNvSpPr>
            <a:spLocks noGrp="1"/>
          </p:cNvSpPr>
          <p:nvPr>
            <p:ph idx="1"/>
          </p:nvPr>
        </p:nvSpPr>
        <p:spPr>
          <a:xfrm>
            <a:off x="228600" y="1916113"/>
            <a:ext cx="8686800" cy="4608512"/>
          </a:xfrm>
        </p:spPr>
        <p:txBody>
          <a:bodyPr/>
          <a:lstStyle/>
          <a:p>
            <a:pPr marL="0" indent="0">
              <a:buNone/>
            </a:pPr>
            <a:r>
              <a:rPr lang="en-US" dirty="0" smtClean="0"/>
              <a:t>Se alguém constrói... usando ouro, prata, pedras preciosas, madeira, feno ou palha, sua obra será mostrada, porque... será revelada pelo fogo, que provará a qualidade da obra de cada um. Se o que alguém construiu permanecer, esse receberá recompensa. Se o que alguém construiu se queimar, esse sofrerá prejuízo...</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77000" cy="2154230"/>
          </a:xfrm>
        </p:spPr>
        <p:txBody>
          <a:bodyPr/>
          <a:lstStyle/>
          <a:p>
            <a:r>
              <a:rPr lang="en-US" dirty="0" smtClean="0"/>
              <a:t>Se Deus sabe todas as coisas, por que Ele nos testa?</a:t>
            </a:r>
            <a:endParaRPr lang="en-US" dirty="0"/>
          </a:p>
        </p:txBody>
      </p:sp>
      <p:sp>
        <p:nvSpPr>
          <p:cNvPr id="3" name="Content Placeholder 2"/>
          <p:cNvSpPr>
            <a:spLocks noGrp="1"/>
          </p:cNvSpPr>
          <p:nvPr>
            <p:ph idx="1"/>
          </p:nvPr>
        </p:nvSpPr>
        <p:spPr>
          <a:xfrm>
            <a:off x="457200" y="2571743"/>
            <a:ext cx="8229600" cy="3952881"/>
          </a:xfrm>
        </p:spPr>
        <p:txBody>
          <a:bodyPr/>
          <a:lstStyle/>
          <a:p>
            <a:r>
              <a:rPr lang="en-US" dirty="0" smtClean="0"/>
              <a:t>Precisamos saber por nós mesmos</a:t>
            </a:r>
          </a:p>
          <a:p>
            <a:r>
              <a:rPr lang="en-US" dirty="0" smtClean="0"/>
              <a:t>Precisamos ser transformados</a:t>
            </a:r>
          </a:p>
          <a:p>
            <a:r>
              <a:rPr lang="en-US" dirty="0" smtClean="0"/>
              <a:t>Precisamos conhecê-lo</a:t>
            </a:r>
          </a:p>
          <a:p>
            <a:r>
              <a:rPr lang="en-US" dirty="0" smtClean="0"/>
              <a:t>Outros precisam conhecê-lo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re coat hanger.jpg"/>
          <p:cNvPicPr>
            <a:picLocks noChangeAspect="1"/>
          </p:cNvPicPr>
          <p:nvPr/>
        </p:nvPicPr>
        <p:blipFill>
          <a:blip r:embed="rId2" cstate="email"/>
          <a:stretch>
            <a:fillRect/>
          </a:stretch>
        </p:blipFill>
        <p:spPr>
          <a:xfrm>
            <a:off x="0" y="357166"/>
            <a:ext cx="9120309" cy="607220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ngerChromeThree.jpg"/>
          <p:cNvPicPr>
            <a:picLocks noChangeAspect="1"/>
          </p:cNvPicPr>
          <p:nvPr/>
        </p:nvPicPr>
        <p:blipFill>
          <a:blip r:embed="rId2" cstate="email"/>
          <a:stretch>
            <a:fillRect/>
          </a:stretch>
        </p:blipFill>
        <p:spPr>
          <a:xfrm>
            <a:off x="-1" y="571480"/>
            <a:ext cx="9144001" cy="567989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edar coat hanger.jpg"/>
          <p:cNvPicPr>
            <a:picLocks noChangeAspect="1"/>
          </p:cNvPicPr>
          <p:nvPr/>
        </p:nvPicPr>
        <p:blipFill>
          <a:blip r:embed="rId2" cstate="email"/>
          <a:stretch>
            <a:fillRect/>
          </a:stretch>
        </p:blipFill>
        <p:spPr>
          <a:xfrm>
            <a:off x="0" y="-24581"/>
            <a:ext cx="9144000" cy="688258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astic coat hanger.jpg"/>
          <p:cNvPicPr>
            <a:picLocks noChangeAspect="1"/>
          </p:cNvPicPr>
          <p:nvPr/>
        </p:nvPicPr>
        <p:blipFill>
          <a:blip r:embed="rId3" cstate="email"/>
          <a:stretch>
            <a:fillRect/>
          </a:stretch>
        </p:blipFill>
        <p:spPr>
          <a:xfrm>
            <a:off x="-1" y="0"/>
            <a:ext cx="9155097"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que é?</a:t>
            </a:r>
            <a:endParaRPr lang="en-US" dirty="0"/>
          </a:p>
        </p:txBody>
      </p:sp>
      <p:sp>
        <p:nvSpPr>
          <p:cNvPr id="3" name="Content Placeholder 2"/>
          <p:cNvSpPr>
            <a:spLocks noGrp="1"/>
          </p:cNvSpPr>
          <p:nvPr>
            <p:ph idx="1"/>
          </p:nvPr>
        </p:nvSpPr>
        <p:spPr/>
        <p:txBody>
          <a:bodyPr/>
          <a:lstStyle/>
          <a:p>
            <a:r>
              <a:rPr lang="en-US" dirty="0" smtClean="0"/>
              <a:t>Físico – uma resposta interna a forças externas</a:t>
            </a:r>
          </a:p>
          <a:p>
            <a:r>
              <a:rPr lang="en-US" dirty="0" smtClean="0"/>
              <a:t>Não é “mau” ou “bom”, mas uma reação que pode ser destrutiva ou construtiva.</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Cabides</a:t>
            </a:r>
            <a:endParaRPr lang="en-US" dirty="0"/>
          </a:p>
        </p:txBody>
      </p:sp>
      <p:sp>
        <p:nvSpPr>
          <p:cNvPr id="3" name="Content Placeholder 2"/>
          <p:cNvSpPr>
            <a:spLocks noGrp="1"/>
          </p:cNvSpPr>
          <p:nvPr>
            <p:ph idx="1"/>
          </p:nvPr>
        </p:nvSpPr>
        <p:spPr/>
        <p:txBody>
          <a:bodyPr/>
          <a:lstStyle/>
          <a:p>
            <a:r>
              <a:rPr lang="en-US" dirty="0" smtClean="0"/>
              <a:t>Qual é mais fácil de endireitar</a:t>
            </a:r>
          </a:p>
          <a:p>
            <a:r>
              <a:rPr lang="en-US" dirty="0" smtClean="0"/>
              <a:t>Por que temos os 4 tipos?</a:t>
            </a:r>
          </a:p>
          <a:p>
            <a:r>
              <a:rPr lang="en-US" dirty="0" smtClean="0"/>
              <a:t>Qual é a vantagem de um cabide menos flexível?</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ube_bending.jpg"/>
          <p:cNvPicPr>
            <a:picLocks noChangeAspect="1"/>
          </p:cNvPicPr>
          <p:nvPr/>
        </p:nvPicPr>
        <p:blipFill>
          <a:blip r:embed="rId2" cstate="email"/>
          <a:stretch>
            <a:fillRect/>
          </a:stretch>
        </p:blipFill>
        <p:spPr>
          <a:xfrm>
            <a:off x="0" y="-16"/>
            <a:ext cx="6858016" cy="6858016"/>
          </a:xfrm>
          <a:prstGeom prst="rect">
            <a:avLst/>
          </a:prstGeom>
        </p:spPr>
      </p:pic>
      <p:sp>
        <p:nvSpPr>
          <p:cNvPr id="5" name="TextBox 4"/>
          <p:cNvSpPr txBox="1"/>
          <p:nvPr/>
        </p:nvSpPr>
        <p:spPr>
          <a:xfrm>
            <a:off x="7000892" y="1571612"/>
            <a:ext cx="2143108" cy="2800767"/>
          </a:xfrm>
          <a:prstGeom prst="rect">
            <a:avLst/>
          </a:prstGeom>
          <a:noFill/>
        </p:spPr>
        <p:txBody>
          <a:bodyPr wrap="square" rtlCol="0">
            <a:spAutoFit/>
          </a:bodyPr>
          <a:lstStyle/>
          <a:p>
            <a:r>
              <a:rPr lang="en-US" sz="4400" b="1" dirty="0" smtClean="0">
                <a:solidFill>
                  <a:srgbClr val="C00000"/>
                </a:solidFill>
                <a:latin typeface="Verdana" pitchFamily="34" charset="0"/>
                <a:ea typeface="Verdana" pitchFamily="34" charset="0"/>
                <a:cs typeface="Verdana" pitchFamily="34" charset="0"/>
              </a:rPr>
              <a:t>Quãoduro é isso?</a:t>
            </a:r>
            <a:endParaRPr lang="en-US" sz="4400" b="1" dirty="0">
              <a:solidFill>
                <a:srgbClr val="C00000"/>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ent wood.jpg"/>
          <p:cNvPicPr>
            <a:picLocks noChangeAspect="1"/>
          </p:cNvPicPr>
          <p:nvPr/>
        </p:nvPicPr>
        <p:blipFill>
          <a:blip r:embed="rId3" cstate="email"/>
          <a:stretch>
            <a:fillRect/>
          </a:stretch>
        </p:blipFill>
        <p:spPr>
          <a:xfrm>
            <a:off x="571472" y="-1"/>
            <a:ext cx="8238806" cy="685800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 professor famoso disse...</a:t>
            </a:r>
            <a:endParaRPr lang="en-US" dirty="0"/>
          </a:p>
        </p:txBody>
      </p:sp>
      <p:sp>
        <p:nvSpPr>
          <p:cNvPr id="3" name="Content Placeholder 2"/>
          <p:cNvSpPr>
            <a:spLocks noGrp="1"/>
          </p:cNvSpPr>
          <p:nvPr>
            <p:ph idx="1"/>
          </p:nvPr>
        </p:nvSpPr>
        <p:spPr/>
        <p:txBody>
          <a:bodyPr/>
          <a:lstStyle/>
          <a:p>
            <a:pPr marL="0" indent="0">
              <a:buNone/>
            </a:pPr>
            <a:r>
              <a:rPr lang="en-US" dirty="0" smtClean="0"/>
              <a:t>“Ponham à prova todas as coisas e fiquem com o que é bom.”</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 aqueduct</a:t>
            </a:r>
            <a:endParaRPr lang="en-US" dirty="0"/>
          </a:p>
        </p:txBody>
      </p:sp>
      <p:pic>
        <p:nvPicPr>
          <p:cNvPr id="4" name="Picture 3" descr="Aqueduct - 2.jpg"/>
          <p:cNvPicPr>
            <a:picLocks noChangeAspect="1"/>
          </p:cNvPicPr>
          <p:nvPr/>
        </p:nvPicPr>
        <p:blipFill>
          <a:blip r:embed="rId2" cstate="email"/>
          <a:stretch>
            <a:fillRect/>
          </a:stretch>
        </p:blipFill>
        <p:spPr>
          <a:xfrm>
            <a:off x="-1122465" y="1"/>
            <a:ext cx="10266465" cy="68580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oman arch construction.png"/>
          <p:cNvPicPr>
            <a:picLocks noChangeAspect="1"/>
          </p:cNvPicPr>
          <p:nvPr/>
        </p:nvPicPr>
        <p:blipFill>
          <a:blip r:embed="rId2" cstate="email"/>
          <a:stretch>
            <a:fillRect/>
          </a:stretch>
        </p:blipFill>
        <p:spPr>
          <a:xfrm>
            <a:off x="1285852" y="0"/>
            <a:ext cx="4587292" cy="6858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Arch keystone.jpg"/>
          <p:cNvPicPr>
            <a:picLocks noChangeAspect="1"/>
          </p:cNvPicPr>
          <p:nvPr/>
        </p:nvPicPr>
        <p:blipFill>
          <a:blip r:embed="rId2" cstate="email"/>
          <a:stretch>
            <a:fillRect/>
          </a:stretch>
        </p:blipFill>
        <p:spPr>
          <a:xfrm>
            <a:off x="124874" y="19292"/>
            <a:ext cx="8865577" cy="68580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Steel mill.jpg"/>
          <p:cNvPicPr>
            <a:picLocks noChangeAspect="1"/>
          </p:cNvPicPr>
          <p:nvPr/>
        </p:nvPicPr>
        <p:blipFill>
          <a:blip r:embed="rId3" cstate="email"/>
          <a:srcRect/>
          <a:stretch>
            <a:fillRect/>
          </a:stretch>
        </p:blipFill>
        <p:spPr>
          <a:xfrm>
            <a:off x="0" y="0"/>
            <a:ext cx="9144000" cy="6858000"/>
          </a:xfrm>
          <a:prstGeom prst="rect">
            <a:avLst/>
          </a:prstGeom>
        </p:spPr>
      </p:pic>
      <p:sp>
        <p:nvSpPr>
          <p:cNvPr id="4" name="TextBox 3"/>
          <p:cNvSpPr txBox="1"/>
          <p:nvPr/>
        </p:nvSpPr>
        <p:spPr>
          <a:xfrm>
            <a:off x="6143636" y="6286520"/>
            <a:ext cx="2786082" cy="369332"/>
          </a:xfrm>
          <a:prstGeom prst="rect">
            <a:avLst/>
          </a:prstGeom>
          <a:noFill/>
        </p:spPr>
        <p:txBody>
          <a:bodyPr wrap="square" rtlCol="0">
            <a:spAutoFit/>
          </a:bodyPr>
          <a:lstStyle/>
          <a:p>
            <a:pPr algn="r"/>
            <a:r>
              <a:rPr lang="en-US" dirty="0" smtClean="0"/>
              <a:t>©Allan </a:t>
            </a:r>
            <a:r>
              <a:rPr lang="en-US" dirty="0" err="1" smtClean="0"/>
              <a:t>Tannenbaum</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steelmill.jpg"/>
          <p:cNvPicPr>
            <a:picLocks noChangeAspect="1"/>
          </p:cNvPicPr>
          <p:nvPr/>
        </p:nvPicPr>
        <p:blipFill>
          <a:blip r:embed="rId2" cstate="email"/>
          <a:stretch>
            <a:fillRect/>
          </a:stretch>
        </p:blipFill>
        <p:spPr>
          <a:xfrm>
            <a:off x="0" y="0"/>
            <a:ext cx="6818586" cy="68580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Egg carton.jpg"/>
          <p:cNvPicPr>
            <a:picLocks noChangeAspect="1"/>
          </p:cNvPicPr>
          <p:nvPr/>
        </p:nvPicPr>
        <p:blipFill>
          <a:blip r:embed="rId2" cstate="email"/>
          <a:srcRect/>
          <a:stretch>
            <a:fillRect/>
          </a:stretch>
        </p:blipFill>
        <p:spPr>
          <a:xfrm>
            <a:off x="-357222" y="0"/>
            <a:ext cx="9858375"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http://upload.wikimedia.org/wikipedia/en/6/64/Pont1839.jpg"/>
          <p:cNvPicPr>
            <a:picLocks noChangeAspect="1" noChangeArrowheads="1"/>
          </p:cNvPicPr>
          <p:nvPr/>
        </p:nvPicPr>
        <p:blipFill>
          <a:blip r:embed="rId3" cstate="email"/>
          <a:srcRect/>
          <a:stretch>
            <a:fillRect/>
          </a:stretch>
        </p:blipFill>
        <p:spPr bwMode="auto">
          <a:xfrm>
            <a:off x="-30532" y="1522865"/>
            <a:ext cx="9162755" cy="5280037"/>
          </a:xfrm>
          <a:prstGeom prst="rect">
            <a:avLst/>
          </a:prstGeom>
          <a:noFill/>
        </p:spPr>
      </p:pic>
      <p:sp>
        <p:nvSpPr>
          <p:cNvPr id="5" name="Title 4"/>
          <p:cNvSpPr>
            <a:spLocks noGrp="1"/>
          </p:cNvSpPr>
          <p:nvPr>
            <p:ph type="title"/>
          </p:nvPr>
        </p:nvSpPr>
        <p:spPr/>
        <p:txBody>
          <a:bodyPr/>
          <a:lstStyle/>
          <a:p>
            <a:r>
              <a:rPr lang="en-US" dirty="0" smtClean="0"/>
              <a:t>A ponte de Angers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vault_bankimage2.jpg"/>
          <p:cNvPicPr>
            <a:picLocks noChangeAspect="1"/>
          </p:cNvPicPr>
          <p:nvPr/>
        </p:nvPicPr>
        <p:blipFill>
          <a:blip r:embed="rId2" cstate="email"/>
          <a:stretch>
            <a:fillRect/>
          </a:stretch>
        </p:blipFill>
        <p:spPr>
          <a:xfrm>
            <a:off x="0" y="0"/>
            <a:ext cx="6858000" cy="68580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Spider%20web%20with%20morning%20dew.jpg"/>
          <p:cNvPicPr>
            <a:picLocks noChangeAspect="1"/>
          </p:cNvPicPr>
          <p:nvPr/>
        </p:nvPicPr>
        <p:blipFill>
          <a:blip r:embed="rId2" cstate="email"/>
          <a:stretch>
            <a:fillRect/>
          </a:stretch>
        </p:blipFill>
        <p:spPr>
          <a:xfrm>
            <a:off x="-1" y="0"/>
            <a:ext cx="10338693" cy="6858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Spider releasing thread.jpg"/>
          <p:cNvPicPr>
            <a:picLocks noChangeAspect="1"/>
          </p:cNvPicPr>
          <p:nvPr/>
        </p:nvPicPr>
        <p:blipFill>
          <a:blip r:embed="rId3" cstate="email"/>
          <a:stretch>
            <a:fillRect/>
          </a:stretch>
        </p:blipFill>
        <p:spPr>
          <a:xfrm>
            <a:off x="-1" y="0"/>
            <a:ext cx="10293433" cy="685800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Forças Externas</a:t>
            </a:r>
            <a:endParaRPr lang="en-US" dirty="0"/>
          </a:p>
        </p:txBody>
      </p:sp>
      <p:sp>
        <p:nvSpPr>
          <p:cNvPr id="4" name="Content Placeholder 3"/>
          <p:cNvSpPr>
            <a:spLocks noGrp="1"/>
          </p:cNvSpPr>
          <p:nvPr>
            <p:ph idx="1"/>
          </p:nvPr>
        </p:nvSpPr>
        <p:spPr/>
        <p:txBody>
          <a:bodyPr/>
          <a:lstStyle/>
          <a:p>
            <a:r>
              <a:rPr lang="en-US" dirty="0" smtClean="0"/>
              <a:t>Não são capazes de criar a resposta interna</a:t>
            </a:r>
          </a:p>
          <a:p>
            <a:r>
              <a:rPr lang="en-US" dirty="0" smtClean="0"/>
              <a:t>A respostas interna revela a natureza ou a qualidade do material</a:t>
            </a:r>
          </a:p>
          <a:p>
            <a:r>
              <a:rPr lang="en-US" dirty="0" smtClean="0"/>
              <a:t>Mudanças geralmente ocorrem em resposta a forças externas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tacoma_narrows_bridge_falling.png"/>
          <p:cNvPicPr>
            <a:picLocks noChangeAspect="1"/>
          </p:cNvPicPr>
          <p:nvPr/>
        </p:nvPicPr>
        <p:blipFill>
          <a:blip r:embed="rId2" cstate="email"/>
          <a:stretch>
            <a:fillRect/>
          </a:stretch>
        </p:blipFill>
        <p:spPr>
          <a:xfrm>
            <a:off x="12161" y="0"/>
            <a:ext cx="9131839" cy="686714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Trees bending.jpg"/>
          <p:cNvPicPr>
            <a:picLocks noChangeAspect="1"/>
          </p:cNvPicPr>
          <p:nvPr/>
        </p:nvPicPr>
        <p:blipFill>
          <a:blip r:embed="rId2" cstate="email"/>
          <a:stretch>
            <a:fillRect/>
          </a:stretch>
        </p:blipFill>
        <p:spPr>
          <a:xfrm>
            <a:off x="0" y="0"/>
            <a:ext cx="9509760" cy="6858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Broken tree in golf course 2.jpg"/>
          <p:cNvPicPr>
            <a:picLocks noChangeAspect="1"/>
          </p:cNvPicPr>
          <p:nvPr/>
        </p:nvPicPr>
        <p:blipFill>
          <a:blip r:embed="rId2" cstate="email"/>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inese-car-crash-test.jpg"/>
          <p:cNvPicPr>
            <a:picLocks noChangeAspect="1"/>
          </p:cNvPicPr>
          <p:nvPr/>
        </p:nvPicPr>
        <p:blipFill>
          <a:blip r:embed="rId2" cstate="email"/>
          <a:stretch>
            <a:fillRect/>
          </a:stretch>
        </p:blipFill>
        <p:spPr>
          <a:xfrm>
            <a:off x="1" y="1714488"/>
            <a:ext cx="9144000" cy="4815840"/>
          </a:xfrm>
          <a:prstGeom prst="rect">
            <a:avLst/>
          </a:prstGeom>
        </p:spPr>
      </p:pic>
      <p:sp>
        <p:nvSpPr>
          <p:cNvPr id="4" name="Title 3"/>
          <p:cNvSpPr>
            <a:spLocks noGrp="1"/>
          </p:cNvSpPr>
          <p:nvPr>
            <p:ph type="ctrTitle"/>
          </p:nvPr>
        </p:nvSpPr>
        <p:spPr>
          <a:xfrm>
            <a:off x="428596" y="214290"/>
            <a:ext cx="8077200" cy="1673352"/>
          </a:xfrm>
        </p:spPr>
        <p:txBody>
          <a:bodyPr/>
          <a:lstStyle/>
          <a:p>
            <a:r>
              <a:rPr lang="en-US" dirty="0" smtClean="0"/>
              <a:t>Testando, testando…</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r crash testjpg.jpg"/>
          <p:cNvPicPr>
            <a:picLocks noChangeAspect="1"/>
          </p:cNvPicPr>
          <p:nvPr/>
        </p:nvPicPr>
        <p:blipFill>
          <a:blip r:embed="rId2" cstate="email"/>
          <a:stretch>
            <a:fillRect/>
          </a:stretch>
        </p:blipFill>
        <p:spPr>
          <a:xfrm>
            <a:off x="0" y="1428736"/>
            <a:ext cx="9152615" cy="5072074"/>
          </a:xfrm>
          <a:prstGeom prst="rect">
            <a:avLst/>
          </a:prstGeom>
        </p:spPr>
      </p:pic>
      <p:sp>
        <p:nvSpPr>
          <p:cNvPr id="4" name="Title 3"/>
          <p:cNvSpPr>
            <a:spLocks noGrp="1"/>
          </p:cNvSpPr>
          <p:nvPr>
            <p:ph type="ctrTitle"/>
          </p:nvPr>
        </p:nvSpPr>
        <p:spPr/>
        <p:txBody>
          <a:bodyPr/>
          <a:lstStyle/>
          <a:p>
            <a:endParaRPr lang="en-US"/>
          </a:p>
        </p:txBody>
      </p:sp>
      <p:sp>
        <p:nvSpPr>
          <p:cNvPr id="5" name="Subtitle 4"/>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oover-dam-directions.jpg"/>
          <p:cNvPicPr>
            <a:picLocks noChangeAspect="1"/>
          </p:cNvPicPr>
          <p:nvPr/>
        </p:nvPicPr>
        <p:blipFill>
          <a:blip r:embed="rId3" cstate="email"/>
          <a:stretch>
            <a:fillRect/>
          </a:stretch>
        </p:blipFill>
        <p:spPr>
          <a:xfrm>
            <a:off x="0" y="1"/>
            <a:ext cx="9939130" cy="6858000"/>
          </a:xfrm>
          <a:prstGeom prst="rect">
            <a:avLst/>
          </a:prstGeom>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Transforming Teacher">
  <a:themeElements>
    <a:clrScheme name="TT - globe 16">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B1003A"/>
      </a:folHlink>
    </a:clrScheme>
    <a:fontScheme name="TT - glob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T - glob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T - glob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T - glob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T - glob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T - glob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T - glob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T - glob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T - glob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T - glob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T - glob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T - glob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T - glob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T - globe 13">
        <a:dk1>
          <a:srgbClr val="FFFFFF"/>
        </a:dk1>
        <a:lt1>
          <a:srgbClr val="FFFFFF"/>
        </a:lt1>
        <a:dk2>
          <a:srgbClr val="FFFF99"/>
        </a:dk2>
        <a:lt2>
          <a:srgbClr val="969696"/>
        </a:lt2>
        <a:accent1>
          <a:srgbClr val="FBDF53"/>
        </a:accent1>
        <a:accent2>
          <a:srgbClr val="FF9966"/>
        </a:accent2>
        <a:accent3>
          <a:srgbClr val="FFFFFF"/>
        </a:accent3>
        <a:accent4>
          <a:srgbClr val="DADADA"/>
        </a:accent4>
        <a:accent5>
          <a:srgbClr val="FDECB3"/>
        </a:accent5>
        <a:accent6>
          <a:srgbClr val="E78A5C"/>
        </a:accent6>
        <a:hlink>
          <a:srgbClr val="FF7C80"/>
        </a:hlink>
        <a:folHlink>
          <a:srgbClr val="FFFFCC"/>
        </a:folHlink>
      </a:clrScheme>
      <a:clrMap bg1="lt1" tx1="dk1" bg2="lt2" tx2="dk2" accent1="accent1" accent2="accent2" accent3="accent3" accent4="accent4" accent5="accent5" accent6="accent6" hlink="hlink" folHlink="folHlink"/>
    </a:extraClrScheme>
    <a:extraClrScheme>
      <a:clrScheme name="TT - globe 14">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969696"/>
        </a:folHlink>
      </a:clrScheme>
      <a:clrMap bg1="lt1" tx1="dk1" bg2="lt2" tx2="dk2" accent1="accent1" accent2="accent2" accent3="accent3" accent4="accent4" accent5="accent5" accent6="accent6" hlink="hlink" folHlink="folHlink"/>
    </a:extraClrScheme>
    <a:extraClrScheme>
      <a:clrScheme name="TT - globe 15">
        <a:dk1>
          <a:srgbClr val="FFFFFF"/>
        </a:dk1>
        <a:lt1>
          <a:srgbClr val="FFFFFF"/>
        </a:lt1>
        <a:dk2>
          <a:srgbClr val="FFFF99"/>
        </a:dk2>
        <a:lt2>
          <a:srgbClr val="969696"/>
        </a:lt2>
        <a:accent1>
          <a:srgbClr val="99CCFF"/>
        </a:accent1>
        <a:accent2>
          <a:srgbClr val="E0AD18"/>
        </a:accent2>
        <a:accent3>
          <a:srgbClr val="FFFFFF"/>
        </a:accent3>
        <a:accent4>
          <a:srgbClr val="DADADA"/>
        </a:accent4>
        <a:accent5>
          <a:srgbClr val="CAE2FF"/>
        </a:accent5>
        <a:accent6>
          <a:srgbClr val="CB9C15"/>
        </a:accent6>
        <a:hlink>
          <a:srgbClr val="99FF99"/>
        </a:hlink>
        <a:folHlink>
          <a:srgbClr val="969696"/>
        </a:folHlink>
      </a:clrScheme>
      <a:clrMap bg1="lt1" tx1="dk1" bg2="lt2" tx2="dk2" accent1="accent1" accent2="accent2" accent3="accent3" accent4="accent4" accent5="accent5" accent6="accent6" hlink="hlink" folHlink="folHlink"/>
    </a:extraClrScheme>
    <a:extraClrScheme>
      <a:clrScheme name="TT - globe 16">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B1003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1_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4.xml><?xml version="1.0" encoding="utf-8"?>
<a:theme xmlns:a="http://schemas.openxmlformats.org/drawingml/2006/main" name="2_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Transforming Teacher</Template>
  <TotalTime>0</TotalTime>
  <Words>641</Words>
  <Application>Microsoft Office PowerPoint</Application>
  <PresentationFormat>On-screen Show (4:3)</PresentationFormat>
  <Paragraphs>71</Paragraphs>
  <Slides>33</Slides>
  <Notes>12</Notes>
  <HiddenSlides>0</HiddenSlides>
  <MMClips>0</MMClips>
  <ScaleCrop>false</ScaleCrop>
  <HeadingPairs>
    <vt:vector size="4" baseType="variant">
      <vt:variant>
        <vt:lpstr>Theme</vt:lpstr>
      </vt:variant>
      <vt:variant>
        <vt:i4>4</vt:i4>
      </vt:variant>
      <vt:variant>
        <vt:lpstr>Slide Titles</vt:lpstr>
      </vt:variant>
      <vt:variant>
        <vt:i4>33</vt:i4>
      </vt:variant>
    </vt:vector>
  </HeadingPairs>
  <TitlesOfParts>
    <vt:vector size="37" baseType="lpstr">
      <vt:lpstr>Transforming Teacher</vt:lpstr>
      <vt:lpstr>Module</vt:lpstr>
      <vt:lpstr>1_Module</vt:lpstr>
      <vt:lpstr>2_Module</vt:lpstr>
      <vt:lpstr>Estresse</vt:lpstr>
      <vt:lpstr>O que é?</vt:lpstr>
      <vt:lpstr>A ponte de Angers</vt:lpstr>
      <vt:lpstr>Slide 4</vt:lpstr>
      <vt:lpstr>Slide 5</vt:lpstr>
      <vt:lpstr>Slide 6</vt:lpstr>
      <vt:lpstr>Testando, testando…</vt:lpstr>
      <vt:lpstr>Slide 8</vt:lpstr>
      <vt:lpstr>Slide 9</vt:lpstr>
      <vt:lpstr>Slide 10</vt:lpstr>
      <vt:lpstr>Um professor famoso disse...</vt:lpstr>
      <vt:lpstr>Slide 12</vt:lpstr>
      <vt:lpstr>Slide 13</vt:lpstr>
      <vt:lpstr>Um professor famoso disse...</vt:lpstr>
      <vt:lpstr>Se Deus sabe todas as coisas, por que Ele nos testa?</vt:lpstr>
      <vt:lpstr>Slide 16</vt:lpstr>
      <vt:lpstr>Slide 17</vt:lpstr>
      <vt:lpstr>Slide 18</vt:lpstr>
      <vt:lpstr>Slide 19</vt:lpstr>
      <vt:lpstr>Cabides</vt:lpstr>
      <vt:lpstr>Slide 21</vt:lpstr>
      <vt:lpstr>Slide 22</vt:lpstr>
      <vt:lpstr>Um professor famoso disse...</vt:lpstr>
      <vt:lpstr>Roman aqueduct</vt:lpstr>
      <vt:lpstr>Slide 25</vt:lpstr>
      <vt:lpstr>Slide 26</vt:lpstr>
      <vt:lpstr>Slide 27</vt:lpstr>
      <vt:lpstr>Slide 28</vt:lpstr>
      <vt:lpstr>Slide 29</vt:lpstr>
      <vt:lpstr>Slide 30</vt:lpstr>
      <vt:lpstr>Slide 31</vt:lpstr>
      <vt:lpstr>Slide 32</vt:lpstr>
      <vt:lpstr>Forças Externas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Stress</dc:title>
  <dc:creator>Harold Klassen</dc:creator>
  <cp:lastModifiedBy>HVK</cp:lastModifiedBy>
  <cp:revision>23</cp:revision>
  <dcterms:created xsi:type="dcterms:W3CDTF">2009-06-01T14:15:37Z</dcterms:created>
  <dcterms:modified xsi:type="dcterms:W3CDTF">2010-02-09T15:51:33Z</dcterms:modified>
</cp:coreProperties>
</file>